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710" y="1600200"/>
            <a:ext cx="990553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prstClr val="white"/>
              </a:solidFill>
            </a:endParaRPr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92127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1" y="6080760"/>
            <a:ext cx="12193406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811" y="1905000"/>
            <a:ext cx="9146380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809" y="5029200"/>
            <a:ext cx="8231742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816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140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6981" y="609600"/>
            <a:ext cx="1143299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809" y="609600"/>
            <a:ext cx="7698203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377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686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0" y="1905000"/>
            <a:ext cx="9146382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09" y="4876800"/>
            <a:ext cx="8231742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rgbClr val="404040"/>
                </a:solidFill>
              </a:rPr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>
                <a:solidFill>
                  <a:srgbClr val="404040"/>
                </a:solidFill>
              </a:rPr>
              <a:pPr/>
              <a:t>11/22/2020</a:t>
            </a:fld>
            <a:endParaRPr>
              <a:solidFill>
                <a:srgbClr val="4040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>
                <a:solidFill>
                  <a:srgbClr val="404040"/>
                </a:solidFill>
              </a:rPr>
              <a:pPr/>
              <a:t>‹#›</a:t>
            </a:fld>
            <a:endParaRPr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303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810" y="1904999"/>
            <a:ext cx="4436719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472" y="1904999"/>
            <a:ext cx="4436719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83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1828801"/>
            <a:ext cx="442075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810" y="2590801"/>
            <a:ext cx="442075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8442" y="1828801"/>
            <a:ext cx="442075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8442" y="2590801"/>
            <a:ext cx="442075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06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12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1" y="6309360"/>
            <a:ext cx="12193406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42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927" y="1019175"/>
            <a:ext cx="6128076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5278" y="1371600"/>
            <a:ext cx="3125014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2319" y="1293495"/>
            <a:ext cx="5579293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5278" y="3536830"/>
            <a:ext cx="3125014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911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927" y="1019175"/>
            <a:ext cx="6128076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5278" y="1371600"/>
            <a:ext cx="3125014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855" y="1202055"/>
            <a:ext cx="5762221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5278" y="3536830"/>
            <a:ext cx="3125014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>
                <a:solidFill>
                  <a:prstClr val="white"/>
                </a:solidFill>
              </a:rPr>
              <a:pPr/>
              <a:t>11/22/2020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704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1" y="6309360"/>
            <a:ext cx="12193406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92127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3273" y="609600"/>
            <a:ext cx="914592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273" y="1905000"/>
            <a:ext cx="914592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891" y="6516865"/>
            <a:ext cx="606372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6445" y="6516865"/>
            <a:ext cx="1327968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>
                <a:solidFill>
                  <a:prstClr val="white"/>
                </a:solidFill>
              </a:rPr>
              <a:pPr/>
              <a:t>11/22/2020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2629" y="6516865"/>
            <a:ext cx="936563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2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2160">
          <p15:clr>
            <a:srgbClr val="F26B43"/>
          </p15:clr>
        </p15:guide>
        <p15:guide id="4294967295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1905000"/>
            <a:ext cx="9143998" cy="1451992"/>
          </a:xfrm>
        </p:spPr>
        <p:txBody>
          <a:bodyPr>
            <a:normAutofit/>
          </a:bodyPr>
          <a:lstStyle/>
          <a:p>
            <a:pPr algn="ctr"/>
            <a:r>
              <a:rPr lang="en-IN" sz="4800" b="1" cap="all" dirty="0">
                <a:effectLst/>
                <a:latin typeface="Rockwell" panose="02060603020205020403" pitchFamily="18" charset="0"/>
              </a:rPr>
              <a:t>ACID-BASE BALANCE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2065" y="5013176"/>
            <a:ext cx="4449687" cy="838200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Rockwell" panose="02060603020205020403" pitchFamily="18" charset="0"/>
              </a:rPr>
              <a:t>Arun</a:t>
            </a:r>
            <a:r>
              <a:rPr lang="en-US" sz="3200" b="1" dirty="0">
                <a:latin typeface="Rockwell" panose="02060603020205020403" pitchFamily="18" charset="0"/>
              </a:rPr>
              <a:t> R Nair</a:t>
            </a:r>
          </a:p>
          <a:p>
            <a:r>
              <a:rPr lang="en-US" sz="3200" b="1" dirty="0">
                <a:latin typeface="Rockwell" panose="02060603020205020403" pitchFamily="18" charset="0"/>
              </a:rPr>
              <a:t>Assistant Professor</a:t>
            </a:r>
            <a:endParaRPr lang="en-US" sz="32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0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" y="332657"/>
            <a:ext cx="121888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000FF"/>
                </a:solidFill>
                <a:latin typeface="Rockwell" panose="02060603020205020403" pitchFamily="18" charset="0"/>
              </a:rPr>
              <a:t>PHOSPHATE BUFFER </a:t>
            </a:r>
            <a:r>
              <a:rPr lang="en-IN" sz="3000" b="1" dirty="0">
                <a:solidFill>
                  <a:srgbClr val="0000FF"/>
                </a:solidFill>
                <a:latin typeface="Rockwell" panose="02060603020205020403" pitchFamily="18" charset="0"/>
              </a:rPr>
              <a:t>SYSTEM</a:t>
            </a:r>
          </a:p>
          <a:p>
            <a:pPr algn="just"/>
            <a:endParaRPr lang="en-IN" sz="3000" b="1" dirty="0">
              <a:solidFill>
                <a:srgbClr val="0000FF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Phosphate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buffer system operates in the internal fluids of all cells. 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It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consists of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dihydrogen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phosphate ions as the hydrogen ion donor ( acid ) and hydrogen phosphate ion as the ion acceptor ( base ) . 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If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additional hydroxide ions enter the cellular fluid, they are neutralised by the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dihydrogen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phosphate ion. 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If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extra hydrogen ions enter the cellular fluid then they are neutralised by the hydrogen phosphate ion.</a:t>
            </a:r>
          </a:p>
        </p:txBody>
      </p:sp>
    </p:spTree>
    <p:extLst>
      <p:ext uri="{BB962C8B-B14F-4D97-AF65-F5344CB8AC3E}">
        <p14:creationId xmlns:p14="http://schemas.microsoft.com/office/powerpoint/2010/main" val="1076581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" y="548682"/>
            <a:ext cx="121888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000FF"/>
                </a:solidFill>
                <a:latin typeface="Rockwell" panose="02060603020205020403" pitchFamily="18" charset="0"/>
              </a:rPr>
              <a:t>PROTEIN BUFFER </a:t>
            </a:r>
            <a:r>
              <a:rPr lang="en-IN" sz="3000" b="1" dirty="0">
                <a:solidFill>
                  <a:srgbClr val="0000FF"/>
                </a:solidFill>
                <a:latin typeface="Rockwell" panose="02060603020205020403" pitchFamily="18" charset="0"/>
              </a:rPr>
              <a:t>SYSTEM</a:t>
            </a:r>
          </a:p>
          <a:p>
            <a:pPr algn="just"/>
            <a:endParaRPr lang="en-IN" sz="3000" b="1" dirty="0">
              <a:solidFill>
                <a:srgbClr val="0000FF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Protein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buffer system helps to maintain acidity in and around the cells. 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Haemoglobin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makes an excellent buffer by binding to small amounts of acids in the blood, before they can alter the pH of the blood. 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Other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proteins containing amino acid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histidine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are also good at buffering</a:t>
            </a:r>
            <a:r>
              <a:rPr lang="en-IN" sz="3000" dirty="0">
                <a:solidFill>
                  <a:srgbClr val="7030A0"/>
                </a:solidFill>
                <a:latin typeface="Nunito Sans"/>
              </a:rPr>
              <a:t>.</a:t>
            </a:r>
            <a:endParaRPr lang="en-IN" sz="3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52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" y="2467199"/>
            <a:ext cx="12188825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900" b="1" dirty="0">
                <a:solidFill>
                  <a:srgbClr val="FF0000"/>
                </a:solidFill>
                <a:latin typeface="Rockwell" panose="02060603020205020403" pitchFamily="18" charset="0"/>
              </a:rPr>
              <a:t>The blood buffer is</a:t>
            </a:r>
            <a:r>
              <a:rPr lang="en-IN" sz="2900" b="1" dirty="0">
                <a:solidFill>
                  <a:srgbClr val="FF0000"/>
                </a:solidFill>
                <a:latin typeface="Rockwell" panose="02060603020205020403" pitchFamily="18" charset="0"/>
              </a:rPr>
              <a:t>:</a:t>
            </a:r>
          </a:p>
          <a:p>
            <a:pPr algn="just"/>
            <a:endParaRPr lang="en-IN" sz="2900" b="1" dirty="0">
              <a:solidFill>
                <a:srgbClr val="222222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838383">
                    <a:lumMod val="50000"/>
                  </a:srgbClr>
                </a:solidFill>
                <a:latin typeface="Rockwell" panose="02060603020205020403" pitchFamily="18" charset="0"/>
              </a:rPr>
              <a:t>Maintaining a constant blood pH is critical for the proper functioning of our body.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89" y="692696"/>
            <a:ext cx="121888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333333"/>
                </a:solidFill>
                <a:latin typeface="Rockwell" panose="02060603020205020403" pitchFamily="18" charset="0"/>
              </a:rPr>
              <a:t>The main purpose of all these buffers is to maintain proper pH within the body system so that all biochemical process can take place.</a:t>
            </a:r>
            <a:endParaRPr lang="en-IN" sz="3000" dirty="0">
              <a:solidFill>
                <a:srgbClr val="40404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264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89" y="1"/>
            <a:ext cx="121888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838383">
                    <a:lumMod val="75000"/>
                  </a:srgbClr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838383">
                    <a:lumMod val="75000"/>
                  </a:srgbClr>
                </a:solidFill>
                <a:latin typeface="Rockwell" panose="02060603020205020403" pitchFamily="18" charset="0"/>
              </a:rPr>
              <a:t>buffer that maintains the pH of human blood involves a </a:t>
            </a:r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carbonic acid (</a:t>
            </a:r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H2​CO3)​</a:t>
            </a:r>
            <a:r>
              <a:rPr lang="en-IN" sz="3000" dirty="0">
                <a:solidFill>
                  <a:srgbClr val="838383">
                    <a:lumMod val="75000"/>
                  </a:srgbClr>
                </a:solidFill>
                <a:latin typeface="Rockwell" panose="02060603020205020403" pitchFamily="18" charset="0"/>
              </a:rPr>
              <a:t>- </a:t>
            </a:r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bicarbonate ion (</a:t>
            </a:r>
            <a:r>
              <a:rPr lang="en-IN" sz="3000" b="1" dirty="0">
                <a:solidFill>
                  <a:srgbClr val="7030A0"/>
                </a:solidFill>
                <a:latin typeface="Rockwell" panose="02060603020205020403" pitchFamily="18" charset="0"/>
              </a:rPr>
              <a:t>HCO3​) </a:t>
            </a:r>
            <a:r>
              <a:rPr lang="en-IN" sz="3000" dirty="0">
                <a:solidFill>
                  <a:srgbClr val="838383">
                    <a:lumMod val="75000"/>
                  </a:srgbClr>
                </a:solidFill>
                <a:latin typeface="Rockwell" panose="02060603020205020403" pitchFamily="18" charset="0"/>
              </a:rPr>
              <a:t>system.</a:t>
            </a:r>
          </a:p>
        </p:txBody>
      </p:sp>
      <p:pic>
        <p:nvPicPr>
          <p:cNvPr id="1026" name="Picture 2" descr="Diagram carbonic acid - bicarbonate ion system in human blo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737" y="1015664"/>
            <a:ext cx="4902676" cy="461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17336" y="1071824"/>
            <a:ext cx="730507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When any acidic substance enters the bloodstream, the bicarbonate ions neutralize the hydronium ions forming carbonic acid and water. </a:t>
            </a:r>
            <a:endParaRPr lang="en-IN" sz="3000" dirty="0">
              <a:solidFill>
                <a:srgbClr val="0000FF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Carbonic </a:t>
            </a: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acid is already a component of the buffering system of blood. </a:t>
            </a:r>
            <a:endParaRPr lang="en-IN" sz="3000" dirty="0">
              <a:solidFill>
                <a:srgbClr val="0000FF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Thus </a:t>
            </a: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hydronium ions are removed, preventing the pH of blood from becoming acidic</a:t>
            </a:r>
          </a:p>
        </p:txBody>
      </p:sp>
      <p:sp>
        <p:nvSpPr>
          <p:cNvPr id="5" name="Rectangle 4"/>
          <p:cNvSpPr/>
          <p:nvPr/>
        </p:nvSpPr>
        <p:spPr>
          <a:xfrm>
            <a:off x="430844" y="5319140"/>
            <a:ext cx="6408712" cy="91817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 err="1">
              <a:solidFill>
                <a:prstClr val="white"/>
              </a:solidFill>
            </a:endParaRPr>
          </a:p>
        </p:txBody>
      </p:sp>
      <p:pic>
        <p:nvPicPr>
          <p:cNvPr id="8" name="Picture 4" descr="Chemical reaction diagram of bicarbonate ions neutralizing hydronium ions forming carbonic acid and wa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64" y="5490888"/>
            <a:ext cx="6048673" cy="57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116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agram carbonic acid - bicarbonate ion system in human blo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01" y="0"/>
            <a:ext cx="5092712" cy="479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89" y="-45419"/>
            <a:ext cx="70305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when a basic substance enters the bloodstream, carbonic acid reacts with the hydroxide ions producing bicarbonate ions and water. </a:t>
            </a:r>
            <a:endParaRPr lang="en-IN" sz="3000" dirty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Bicarbonate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ions are already a component of the buffer. </a:t>
            </a:r>
            <a:endParaRPr lang="en-IN" sz="3000" dirty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00B050"/>
                </a:solidFill>
                <a:latin typeface="Rockwell" panose="02060603020205020403" pitchFamily="18" charset="0"/>
              </a:rPr>
              <a:t>this manner, the hydroxide ions are removed from blood, preventing the pH of blood from becoming basic.</a:t>
            </a:r>
          </a:p>
        </p:txBody>
      </p:sp>
      <p:pic>
        <p:nvPicPr>
          <p:cNvPr id="2050" name="Picture 2" descr="Chemical diagram of carbonic acid reacting with hydroxide ions producing bicarbonate ions and wa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55" y="4618145"/>
            <a:ext cx="5964384" cy="81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430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" y="1"/>
            <a:ext cx="1218882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the process of neutralizing hydronium ions or hydroxide ions, the relative concentrations of carbonic acid (</a:t>
            </a: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H2​CO3​) </a:t>
            </a: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and bicarbonate ions (</a:t>
            </a: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HCO3​) </a:t>
            </a: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fluctuate in the blood stream. </a:t>
            </a:r>
            <a:endParaRPr lang="en-IN" sz="3000" dirty="0">
              <a:solidFill>
                <a:srgbClr val="0000FF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But </a:t>
            </a: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this slight change in the concentrations of the two components of the buffering system doesn’t have any adverse effect; the critical thing is that this buffering mechanism prevents the blood from becoming acidic or basic, which can be detrimental.</a:t>
            </a:r>
          </a:p>
        </p:txBody>
      </p:sp>
      <p:pic>
        <p:nvPicPr>
          <p:cNvPr id="3074" name="Picture 2" descr="Diagram of blood pH maintained at approx. 7.4 by the carbonic acid – bicarbonate ion buffering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753" y="3358873"/>
            <a:ext cx="7404661" cy="28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23392" y="3589545"/>
            <a:ext cx="39604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1" dirty="0">
                <a:solidFill>
                  <a:srgbClr val="A6B727">
                    <a:lumMod val="50000"/>
                  </a:srgbClr>
                </a:solidFill>
                <a:latin typeface="Rockwell" panose="02060603020205020403" pitchFamily="18" charset="0"/>
              </a:rPr>
              <a:t>The pH of blood is maintained at ~ 7.4 by the carbonic acid – bicarbonate ion buffering </a:t>
            </a:r>
            <a:r>
              <a:rPr lang="en-IN" sz="3000" b="1" i="1" dirty="0">
                <a:solidFill>
                  <a:srgbClr val="A6B727">
                    <a:lumMod val="50000"/>
                  </a:srgbClr>
                </a:solidFill>
                <a:latin typeface="Rockwell" panose="02060603020205020403" pitchFamily="18" charset="0"/>
              </a:rPr>
              <a:t>system</a:t>
            </a:r>
            <a:r>
              <a:rPr lang="en-IN" sz="3000" b="1" i="1" dirty="0">
                <a:solidFill>
                  <a:srgbClr val="A6B727">
                    <a:lumMod val="50000"/>
                  </a:srgbClr>
                </a:solidFill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4367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58341"/>
            <a:ext cx="1218882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Enzymes are very specific in nature, and function optimally at the right temperature and the right pH; if the pH of blood goes out of range, the enzymes stop working and sometimes enzymes can even get permanently denatured, thus disabling their catalytic activity. </a:t>
            </a:r>
            <a:endParaRPr lang="en-IN" sz="3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This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in turn affects a lot of biological processes in the human body, leading to various diseases.</a:t>
            </a:r>
          </a:p>
        </p:txBody>
      </p:sp>
    </p:spTree>
    <p:extLst>
      <p:ext uri="{BB962C8B-B14F-4D97-AF65-F5344CB8AC3E}">
        <p14:creationId xmlns:p14="http://schemas.microsoft.com/office/powerpoint/2010/main" val="3160157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" y="476673"/>
            <a:ext cx="121888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222222"/>
                </a:solidFill>
                <a:latin typeface="Rockwell" panose="02060603020205020403" pitchFamily="18" charset="0"/>
              </a:rPr>
              <a:t>Proper physiological functioning depends on a very tight balance between the concentrations of acids and bases in the blood. </a:t>
            </a:r>
            <a:endParaRPr lang="en-IN" sz="3000" dirty="0">
              <a:solidFill>
                <a:srgbClr val="222222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222222"/>
                </a:solidFill>
                <a:latin typeface="Rockwell" panose="02060603020205020403" pitchFamily="18" charset="0"/>
              </a:rPr>
              <a:t>Acid-balance </a:t>
            </a:r>
            <a:r>
              <a:rPr lang="en-IN" sz="3000" dirty="0">
                <a:solidFill>
                  <a:srgbClr val="222222"/>
                </a:solidFill>
                <a:latin typeface="Rockwell" panose="02060603020205020403" pitchFamily="18" charset="0"/>
              </a:rPr>
              <a:t>balance is measured using the pH </a:t>
            </a:r>
            <a:r>
              <a:rPr lang="en-IN" sz="3000" dirty="0">
                <a:solidFill>
                  <a:srgbClr val="222222"/>
                </a:solidFill>
                <a:latin typeface="Rockwell" panose="02060603020205020403" pitchFamily="18" charset="0"/>
              </a:rPr>
              <a:t>scale.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404040"/>
                </a:solidFill>
                <a:latin typeface="Rockwell" panose="02060603020205020403" pitchFamily="18" charset="0"/>
              </a:rPr>
              <a:t>A variety of buffering systems permits blood and other bodily fluids to maintain a narrow pH range, even in the face of perturbations. </a:t>
            </a:r>
            <a:endParaRPr lang="en-IN" sz="3000" dirty="0">
              <a:solidFill>
                <a:srgbClr val="40404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404040"/>
                </a:solidFill>
                <a:latin typeface="Rockwell" panose="02060603020205020403" pitchFamily="18" charset="0"/>
              </a:rPr>
              <a:t>A </a:t>
            </a:r>
            <a:r>
              <a:rPr lang="en-IN" sz="3000" dirty="0">
                <a:solidFill>
                  <a:srgbClr val="404040"/>
                </a:solidFill>
                <a:latin typeface="Rockwell" panose="02060603020205020403" pitchFamily="18" charset="0"/>
              </a:rPr>
              <a:t>buffer is a chemical system that prevents a radical change in fluid pH by dampening the change in hydrogen ion concentrations in the case of excess acid or base. </a:t>
            </a:r>
            <a:endParaRPr lang="en-IN" sz="3000" dirty="0">
              <a:solidFill>
                <a:srgbClr val="40404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404040"/>
                </a:solidFill>
                <a:latin typeface="Rockwell" panose="02060603020205020403" pitchFamily="18" charset="0"/>
              </a:rPr>
              <a:t>Most </a:t>
            </a:r>
            <a:r>
              <a:rPr lang="en-IN" sz="3000" dirty="0">
                <a:solidFill>
                  <a:srgbClr val="404040"/>
                </a:solidFill>
                <a:latin typeface="Rockwell" panose="02060603020205020403" pitchFamily="18" charset="0"/>
              </a:rPr>
              <a:t>commonly, the substance that absorbs the ions is either a weak acid, which takes up hydroxyl ions, or a weak base, which takes up hydrogen ions.</a:t>
            </a:r>
          </a:p>
        </p:txBody>
      </p:sp>
    </p:spTree>
    <p:extLst>
      <p:ext uri="{BB962C8B-B14F-4D97-AF65-F5344CB8AC3E}">
        <p14:creationId xmlns:p14="http://schemas.microsoft.com/office/powerpoint/2010/main" val="1611966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opentextbc.ca/anatomyandphysiology/wp-content/uploads/sites/142/2016/03/2713_pH_Scale-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643"/>
          <a:stretch/>
        </p:blipFill>
        <p:spPr bwMode="auto">
          <a:xfrm>
            <a:off x="37440" y="0"/>
            <a:ext cx="4402376" cy="6277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opentextbc.ca/anatomyandphysiology/wp-content/uploads/sites/142/2016/03/2713_pH_Scale-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50"/>
          <a:stretch/>
        </p:blipFill>
        <p:spPr bwMode="auto">
          <a:xfrm>
            <a:off x="5735960" y="1581551"/>
            <a:ext cx="4683774" cy="311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79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8" y="0"/>
            <a:ext cx="36349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3000" b="1" cap="all" dirty="0">
                <a:solidFill>
                  <a:srgbClr val="222222"/>
                </a:solidFill>
                <a:latin typeface="Rockwell" panose="02060603020205020403" pitchFamily="18" charset="0"/>
              </a:rPr>
              <a:t>BUFFER SYSTEMS</a:t>
            </a:r>
          </a:p>
        </p:txBody>
      </p:sp>
      <p:sp>
        <p:nvSpPr>
          <p:cNvPr id="3" name="Rectangle 2"/>
          <p:cNvSpPr/>
          <p:nvPr/>
        </p:nvSpPr>
        <p:spPr>
          <a:xfrm>
            <a:off x="1589" y="404665"/>
            <a:ext cx="121888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222222"/>
                </a:solidFill>
                <a:latin typeface="Rockwell" panose="02060603020205020403" pitchFamily="18" charset="0"/>
              </a:rPr>
              <a:t>Blood as a </a:t>
            </a:r>
            <a:r>
              <a:rPr lang="en-IN" sz="3000" dirty="0">
                <a:solidFill>
                  <a:srgbClr val="222222"/>
                </a:solidFill>
                <a:latin typeface="Rockwell" panose="02060603020205020403" pitchFamily="18" charset="0"/>
              </a:rPr>
              <a:t>Buffer. It contains </a:t>
            </a:r>
            <a:r>
              <a:rPr lang="en-IN" sz="3000" dirty="0">
                <a:solidFill>
                  <a:srgbClr val="222222"/>
                </a:solidFill>
                <a:latin typeface="Rockwell" panose="02060603020205020403" pitchFamily="18" charset="0"/>
              </a:rPr>
              <a:t>a buffer of carbonic acid (H2CO3) and bicarbonate anion (HCO3-) in order to maintain blood pH between 7.35 and 7.45, as a value higher than 7.8 or lower than 6.8 can lead to death. </a:t>
            </a:r>
            <a:endParaRPr lang="en-IN" sz="3000" dirty="0">
              <a:solidFill>
                <a:srgbClr val="222222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222222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222222"/>
                </a:solidFill>
                <a:latin typeface="Rockwell" panose="02060603020205020403" pitchFamily="18" charset="0"/>
              </a:rPr>
              <a:t>this buffer, hydronium and bicarbonate anion are in equilibrium with carbonic acid. </a:t>
            </a:r>
            <a:endParaRPr lang="en-IN" sz="3000" dirty="0">
              <a:solidFill>
                <a:srgbClr val="222222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222222"/>
                </a:solidFill>
                <a:latin typeface="Rockwell" panose="02060603020205020403" pitchFamily="18" charset="0"/>
              </a:rPr>
              <a:t>Furthermore</a:t>
            </a:r>
            <a:r>
              <a:rPr lang="en-IN" sz="3000" dirty="0">
                <a:solidFill>
                  <a:srgbClr val="222222"/>
                </a:solidFill>
                <a:latin typeface="Rockwell" panose="02060603020205020403" pitchFamily="18" charset="0"/>
              </a:rPr>
              <a:t>, the carbonic acid in the first equilibrium can decompose into CO2 gas and water, resulting in a second equilibrium system between carbonic acid and water. </a:t>
            </a:r>
            <a:endParaRPr lang="en-IN" sz="3000" dirty="0">
              <a:solidFill>
                <a:srgbClr val="222222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222222"/>
                </a:solidFill>
                <a:latin typeface="Rockwell" panose="02060603020205020403" pitchFamily="18" charset="0"/>
              </a:rPr>
              <a:t>Because </a:t>
            </a:r>
            <a:r>
              <a:rPr lang="en-IN" sz="3000" dirty="0">
                <a:solidFill>
                  <a:srgbClr val="222222"/>
                </a:solidFill>
                <a:latin typeface="Rockwell" panose="02060603020205020403" pitchFamily="18" charset="0"/>
              </a:rPr>
              <a:t>CO2 is an important component of the blood buffer, its regulation in the body, as well as that of O2 , is extremely important. </a:t>
            </a:r>
            <a:endParaRPr lang="en-IN" sz="3000" dirty="0">
              <a:solidFill>
                <a:srgbClr val="40404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65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" y="13602"/>
            <a:ext cx="121888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838383">
                    <a:lumMod val="50000"/>
                  </a:srgbClr>
                </a:solidFill>
                <a:latin typeface="Rockwell" panose="02060603020205020403" pitchFamily="18" charset="0"/>
              </a:rPr>
              <a:t>The effect of this can be important when the human body is subjected to strenuous conditions</a:t>
            </a:r>
            <a:r>
              <a:rPr lang="en-IN" sz="3000" dirty="0">
                <a:solidFill>
                  <a:srgbClr val="838383">
                    <a:lumMod val="50000"/>
                  </a:srgbClr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838383">
                    <a:lumMod val="50000"/>
                  </a:srgbClr>
                </a:solidFill>
                <a:latin typeface="Rockwell" panose="02060603020205020403" pitchFamily="18" charset="0"/>
              </a:rPr>
              <a:t>In the body, there exists another equilibrium between hydronium and oxygen which involves the binding ability of </a:t>
            </a:r>
            <a:r>
              <a:rPr lang="en-IN" sz="3000" dirty="0" err="1">
                <a:solidFill>
                  <a:srgbClr val="838383">
                    <a:lumMod val="50000"/>
                  </a:srgbClr>
                </a:solidFill>
                <a:latin typeface="Rockwell" panose="02060603020205020403" pitchFamily="18" charset="0"/>
              </a:rPr>
              <a:t>hemoglobin</a:t>
            </a:r>
            <a:r>
              <a:rPr lang="en-IN" sz="3000" dirty="0">
                <a:solidFill>
                  <a:srgbClr val="838383">
                    <a:lumMod val="50000"/>
                  </a:srgbClr>
                </a:solidFill>
                <a:latin typeface="Rockwell" panose="02060603020205020403" pitchFamily="18" charset="0"/>
              </a:rPr>
              <a:t>. </a:t>
            </a:r>
            <a:endParaRPr lang="en-IN" sz="3000" dirty="0">
              <a:solidFill>
                <a:srgbClr val="838383">
                  <a:lumMod val="50000"/>
                </a:srgb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838383">
                    <a:lumMod val="50000"/>
                  </a:srgbClr>
                </a:solidFill>
                <a:latin typeface="Rockwell" panose="02060603020205020403" pitchFamily="18" charset="0"/>
              </a:rPr>
              <a:t>An </a:t>
            </a:r>
            <a:r>
              <a:rPr lang="en-IN" sz="3000" dirty="0">
                <a:solidFill>
                  <a:srgbClr val="838383">
                    <a:lumMod val="50000"/>
                  </a:srgbClr>
                </a:solidFill>
                <a:latin typeface="Rockwell" panose="02060603020205020403" pitchFamily="18" charset="0"/>
              </a:rPr>
              <a:t>increase in hydronium causes this equilibrium to shift towards the oxygen side, thus releasing oxygen from </a:t>
            </a:r>
            <a:r>
              <a:rPr lang="en-IN" sz="3000" dirty="0" err="1">
                <a:solidFill>
                  <a:srgbClr val="838383">
                    <a:lumMod val="50000"/>
                  </a:srgbClr>
                </a:solidFill>
                <a:latin typeface="Rockwell" panose="02060603020205020403" pitchFamily="18" charset="0"/>
              </a:rPr>
              <a:t>hemoglobin</a:t>
            </a:r>
            <a:r>
              <a:rPr lang="en-IN" sz="3000" dirty="0">
                <a:solidFill>
                  <a:srgbClr val="838383">
                    <a:lumMod val="50000"/>
                  </a:srgbClr>
                </a:solidFill>
                <a:latin typeface="Rockwell" panose="02060603020205020403" pitchFamily="18" charset="0"/>
              </a:rPr>
              <a:t> molecules into the surrounding tissues/cells. </a:t>
            </a:r>
            <a:endParaRPr lang="en-IN" sz="3000" dirty="0">
              <a:solidFill>
                <a:srgbClr val="838383">
                  <a:lumMod val="50000"/>
                </a:srgb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838383">
                    <a:lumMod val="50000"/>
                  </a:srgbClr>
                </a:solidFill>
                <a:latin typeface="Rockwell" panose="02060603020205020403" pitchFamily="18" charset="0"/>
              </a:rPr>
              <a:t>This </a:t>
            </a:r>
            <a:r>
              <a:rPr lang="en-IN" sz="3000" dirty="0">
                <a:solidFill>
                  <a:srgbClr val="838383">
                    <a:lumMod val="50000"/>
                  </a:srgbClr>
                </a:solidFill>
                <a:latin typeface="Rockwell" panose="02060603020205020403" pitchFamily="18" charset="0"/>
              </a:rPr>
              <a:t>system continues during exercise, providing continuous oxygen to working tissues</a:t>
            </a:r>
            <a:r>
              <a:rPr lang="en-IN" sz="3000" dirty="0">
                <a:solidFill>
                  <a:srgbClr val="838383">
                    <a:lumMod val="50000"/>
                  </a:srgbClr>
                </a:solidFill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2726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" y="15950"/>
            <a:ext cx="1218882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00000"/>
                </a:solidFill>
                <a:latin typeface="Rockwell" panose="02060603020205020403" pitchFamily="18" charset="0"/>
              </a:rPr>
              <a:t>The body's chemical buffer system consists of three individual buffers: </a:t>
            </a:r>
            <a:endParaRPr lang="en-IN" sz="3000" b="1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carbonate/carbonic acid buffer, the phosphate buffer and the buffering of plasma proteins. </a:t>
            </a:r>
            <a:endParaRPr lang="en-IN" sz="3000" dirty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While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the third buffer is the most plentiful, the first is usually considered the most important since it is coupled to the </a:t>
            </a:r>
            <a:r>
              <a:rPr lang="en-IN" sz="3000" dirty="0">
                <a:solidFill>
                  <a:srgbClr val="002060"/>
                </a:solidFill>
                <a:latin typeface="Rockwell" panose="02060603020205020403" pitchFamily="18" charset="0"/>
              </a:rPr>
              <a:t>respiratory system. 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89" y="3337891"/>
            <a:ext cx="1218882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Carbonic acid (H</a:t>
            </a:r>
            <a:r>
              <a:rPr lang="en-IN" sz="3000" baseline="-25000" dirty="0">
                <a:solidFill>
                  <a:srgbClr val="0000FF"/>
                </a:solidFill>
                <a:latin typeface="Rockwell" panose="02060603020205020403" pitchFamily="18" charset="0"/>
              </a:rPr>
              <a:t>2</a:t>
            </a: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CO</a:t>
            </a:r>
            <a:r>
              <a:rPr lang="en-IN" sz="3000" baseline="-25000" dirty="0">
                <a:solidFill>
                  <a:srgbClr val="0000FF"/>
                </a:solidFill>
                <a:latin typeface="Rockwell" panose="02060603020205020403" pitchFamily="18" charset="0"/>
              </a:rPr>
              <a:t>3</a:t>
            </a: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) is a weak acid and is therefore in equilibrium with bicarbonate (HCO</a:t>
            </a:r>
            <a:r>
              <a:rPr lang="en-IN" sz="3000" baseline="-25000" dirty="0">
                <a:solidFill>
                  <a:srgbClr val="0000FF"/>
                </a:solidFill>
                <a:latin typeface="Rockwell" panose="02060603020205020403" pitchFamily="18" charset="0"/>
              </a:rPr>
              <a:t>3</a:t>
            </a:r>
            <a:r>
              <a:rPr lang="en-IN" sz="3000" baseline="30000" dirty="0">
                <a:solidFill>
                  <a:srgbClr val="0000FF"/>
                </a:solidFill>
                <a:latin typeface="Rockwell" panose="02060603020205020403" pitchFamily="18" charset="0"/>
              </a:rPr>
              <a:t>-</a:t>
            </a: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) in solution. When significant amounts of both carbonic acid and bicarbonate are present, a buffer is formed. </a:t>
            </a:r>
            <a:endParaRPr lang="en-IN" sz="3000" dirty="0">
              <a:solidFill>
                <a:srgbClr val="0000FF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	This </a:t>
            </a: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buffer system </a:t>
            </a: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as</a:t>
            </a:r>
            <a:r>
              <a:rPr lang="en-IN" sz="3000" dirty="0">
                <a:solidFill>
                  <a:srgbClr val="0000FF"/>
                </a:solidFill>
                <a:latin typeface="Rockwell" panose="02060603020205020403" pitchFamily="18" charset="0"/>
              </a:rPr>
              <a:t>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872" y="5176573"/>
            <a:ext cx="550545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422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9" y="1"/>
            <a:ext cx="121888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A6B727">
                    <a:lumMod val="75000"/>
                  </a:srgbClr>
                </a:solidFill>
                <a:latin typeface="Rockwell" panose="02060603020205020403" pitchFamily="18" charset="0"/>
              </a:rPr>
              <a:t>Under normal circumstances there is much more bicarbonate present than carbonic acid (the ratio is approximately 20:1). </a:t>
            </a:r>
            <a:endParaRPr lang="en-IN" sz="3000" dirty="0">
              <a:solidFill>
                <a:srgbClr val="A6B727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A6B727">
                    <a:lumMod val="75000"/>
                  </a:srgbClr>
                </a:solidFill>
                <a:latin typeface="Rockwell" panose="02060603020205020403" pitchFamily="18" charset="0"/>
              </a:rPr>
              <a:t>As </a:t>
            </a:r>
            <a:r>
              <a:rPr lang="en-IN" sz="3000" dirty="0">
                <a:solidFill>
                  <a:srgbClr val="A6B727">
                    <a:lumMod val="75000"/>
                  </a:srgbClr>
                </a:solidFill>
                <a:latin typeface="Rockwell" panose="02060603020205020403" pitchFamily="18" charset="0"/>
              </a:rPr>
              <a:t>normal metabolism produces more acids than bases, this is consistent with the body's needs. </a:t>
            </a:r>
            <a:endParaRPr lang="en-IN" sz="3000" dirty="0">
              <a:solidFill>
                <a:srgbClr val="A6B727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A6B727">
                    <a:lumMod val="75000"/>
                  </a:srgbClr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A6B727">
                    <a:lumMod val="75000"/>
                  </a:srgbClr>
                </a:solidFill>
                <a:latin typeface="Rockwell" panose="02060603020205020403" pitchFamily="18" charset="0"/>
              </a:rPr>
              <a:t>blood, with its high base concentration, is able to neutralize the metabolic acids produced. </a:t>
            </a:r>
            <a:endParaRPr lang="en-IN" sz="3000" dirty="0">
              <a:solidFill>
                <a:srgbClr val="A6B727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A6B727">
                    <a:lumMod val="75000"/>
                  </a:srgbClr>
                </a:solidFill>
                <a:latin typeface="Rockwell" panose="02060603020205020403" pitchFamily="18" charset="0"/>
              </a:rPr>
              <a:t>Since </a:t>
            </a:r>
            <a:r>
              <a:rPr lang="en-IN" sz="3000" dirty="0">
                <a:solidFill>
                  <a:srgbClr val="A6B727">
                    <a:lumMod val="75000"/>
                  </a:srgbClr>
                </a:solidFill>
                <a:latin typeface="Rockwell" panose="02060603020205020403" pitchFamily="18" charset="0"/>
              </a:rPr>
              <a:t>relatively small amounts of metabolic bases are produced, the carbonic acid concentration in the blood can be </a:t>
            </a:r>
            <a:r>
              <a:rPr lang="en-IN" sz="3000" dirty="0">
                <a:solidFill>
                  <a:srgbClr val="A6B727">
                    <a:lumMod val="75000"/>
                  </a:srgbClr>
                </a:solidFill>
                <a:latin typeface="Rockwell" panose="02060603020205020403" pitchFamily="18" charset="0"/>
              </a:rPr>
              <a:t>lower.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A6B727">
                    <a:lumMod val="75000"/>
                  </a:srgbClr>
                </a:solidFill>
                <a:latin typeface="Rockwell" panose="02060603020205020403" pitchFamily="18" charset="0"/>
              </a:rPr>
              <a:t>Since </a:t>
            </a:r>
            <a:r>
              <a:rPr lang="en-IN" sz="3000" dirty="0">
                <a:solidFill>
                  <a:srgbClr val="A6B727">
                    <a:lumMod val="75000"/>
                  </a:srgbClr>
                </a:solidFill>
                <a:latin typeface="Rockwell" panose="02060603020205020403" pitchFamily="18" charset="0"/>
              </a:rPr>
              <a:t>carbonic acid is not stable in aqueous solutions some of it decomposes to form carbon dioxide and water. </a:t>
            </a:r>
            <a:endParaRPr lang="en-IN" sz="3000" dirty="0">
              <a:solidFill>
                <a:srgbClr val="A6B727">
                  <a:lumMod val="75000"/>
                </a:srgb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A6B727">
                    <a:lumMod val="75000"/>
                  </a:srgbClr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A6B727">
                    <a:lumMod val="75000"/>
                  </a:srgbClr>
                </a:solidFill>
                <a:latin typeface="Rockwell" panose="02060603020205020403" pitchFamily="18" charset="0"/>
              </a:rPr>
              <a:t>respiratory system is responsible for removing the carbon dioxide.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761" y="5301209"/>
            <a:ext cx="395287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189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74" y="26629"/>
            <a:ext cx="88177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By combining the two reactions of carbonic acid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: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6" y="764705"/>
            <a:ext cx="8210550" cy="542925"/>
          </a:xfrm>
          <a:prstGeom prst="rect">
            <a:avLst/>
          </a:prstGeom>
        </p:spPr>
      </p:pic>
      <p:pic>
        <p:nvPicPr>
          <p:cNvPr id="4098" name="Picture 2" descr="http://www.chemistry.wustl.edu/~edudev/LabTutorials/Buffer/images/Exerci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805" y="1307629"/>
            <a:ext cx="4044609" cy="4960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chemistry.wustl.edu/~edudev/LabTutorials/Buffer/images/Exercis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6" y="1491706"/>
            <a:ext cx="4314272" cy="477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163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3058" y="332656"/>
            <a:ext cx="1218882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0000FF"/>
                </a:solidFill>
                <a:latin typeface="Rockwell" panose="02060603020205020403" pitchFamily="18" charset="0"/>
              </a:rPr>
              <a:t>CARBONIC ACID BICARBONATE </a:t>
            </a:r>
            <a:r>
              <a:rPr lang="en-IN" sz="3000" b="1" dirty="0">
                <a:solidFill>
                  <a:srgbClr val="0000FF"/>
                </a:solidFill>
                <a:latin typeface="Rockwell" panose="02060603020205020403" pitchFamily="18" charset="0"/>
              </a:rPr>
              <a:t>BUFFER. </a:t>
            </a:r>
          </a:p>
          <a:p>
            <a:pPr algn="just"/>
            <a:endParaRPr lang="en-IN" sz="3000" b="1" dirty="0">
              <a:solidFill>
                <a:srgbClr val="0000FF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333333"/>
                </a:solidFill>
                <a:latin typeface="Rockwell" panose="02060603020205020403" pitchFamily="18" charset="0"/>
              </a:rPr>
              <a:t>C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ellular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respiration produces carbon dioxide as a waste product. This is immediately converted to bicarbonate ion in the blood. 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reaching the lungs it is again converted to and released as carbon dioxide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While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in the blood , it neutralises acids released due to other metabolic processes. 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the stomach and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deudenum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it also neutralises gastric acids and stabilises the intra cellular pH of epithelial cells by the secretions of bicarbonate ions into the gastric mucosa.</a:t>
            </a:r>
          </a:p>
        </p:txBody>
      </p:sp>
    </p:spTree>
    <p:extLst>
      <p:ext uri="{BB962C8B-B14F-4D97-AF65-F5344CB8AC3E}">
        <p14:creationId xmlns:p14="http://schemas.microsoft.com/office/powerpoint/2010/main" val="854568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1081</Words>
  <Application>Microsoft Office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Euphemia</vt:lpstr>
      <vt:lpstr>Nunito Sans</vt:lpstr>
      <vt:lpstr>Rockwell</vt:lpstr>
      <vt:lpstr>Wingdings</vt:lpstr>
      <vt:lpstr>Striped Border 16x9</vt:lpstr>
      <vt:lpstr>ACID-BASE BALANCE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ACID-BASE BALANCE</dc:title>
  <dc:creator>User</dc:creator>
  <cp:lastModifiedBy>User</cp:lastModifiedBy>
  <cp:revision>1</cp:revision>
  <dcterms:created xsi:type="dcterms:W3CDTF">2020-11-22T03:09:39Z</dcterms:created>
  <dcterms:modified xsi:type="dcterms:W3CDTF">2020-11-22T03:09:57Z</dcterms:modified>
</cp:coreProperties>
</file>